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16" r:id="rId4"/>
    <p:sldId id="317" r:id="rId5"/>
    <p:sldId id="318" r:id="rId6"/>
    <p:sldId id="258" r:id="rId7"/>
  </p:sldIdLst>
  <p:sldSz cx="9144000" cy="5143500" type="screen16x9"/>
  <p:notesSz cx="6858000" cy="9144000"/>
  <p:defaultTextStyle>
    <a:defPPr>
      <a:defRPr lang="x-none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599"/>
  </p:normalViewPr>
  <p:slideViewPr>
    <p:cSldViewPr snapToGrid="0" snapToObjects="1">
      <p:cViewPr varScale="1">
        <p:scale>
          <a:sx n="144" d="100"/>
          <a:sy n="144" d="100"/>
        </p:scale>
        <p:origin x="66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ECBD6-D4C1-6843-A86D-E00B68533570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F332-A9D6-C845-AAFB-19FDD9F8C6D1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2876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D1304-D462-8044-887B-72C10F62F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C8F492-08E0-5A48-BBE8-C225743BE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2C4593-D816-8746-963A-B79E54A7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BB2519-5571-7B48-9E8F-5F3C693D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C82149-48D9-E942-B326-FEAEEECF1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679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F209B-F12C-4D43-A116-BD2F5B3A2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E1B2079-5363-7C42-9652-4AEFD58A9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2E3ABC-00AD-A440-B258-53C2A85A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346FAA-144F-B341-B7CD-7B0678C6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70E05F-1718-8242-A79C-0775CA0E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535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410F44D-BFFE-964B-A02B-411F04A3D0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D2BD0A-ED38-1841-A676-8061076D9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3C660-FCC0-154B-86CF-590AFD50F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EEDE3F-8C20-EF49-86EA-AAEEBA8C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D61E4C-E54F-6649-914B-EEF7CEF22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1467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6800C-C2D4-3549-A2D8-741F13D29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FC28BD-7AB6-0241-ABDA-9D5396018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50E6E8-BAC4-F94B-9311-E0F86561E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56D69D-1B1A-9F45-BDE0-6F2D4C655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6FE098-F22D-A34B-90C3-3D03269D3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8270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CF8A3-D2F1-054E-B8D8-5EBCA97AE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75A364-7274-9B4E-8537-648F44E3D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C67520-0147-8345-B0DC-631EB037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2E25BE-FC51-134A-9314-F400E872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D94CCE-D799-2F40-B1E3-ACA68D38F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1242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44C8C-C66D-C64C-90C3-A4F296C9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1AB442-258D-B941-BCE6-DBC729708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13D0B6-6D7F-9545-8E3E-D25258992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8D6FE7-8BF5-1749-A048-0CD926F5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27D3BB-6A4B-584C-BB1A-CD6EF2E6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331FA2-C574-2541-892F-38F75A24D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9967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84C239-4CB5-6E42-A748-70F95A3E1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81E149-C3BB-784E-84A8-2268D31BF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EACD90-6D56-0342-90F6-81B67F63F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481A326-261C-1748-8392-65DB42AF2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C2B0C1-9B73-7E41-93A8-56A1F853D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CB4A6F-0186-B045-97C1-9B16FC20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FF8FEE-3177-364E-AF85-CEB31CBE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C4AF301-6590-1D46-83F9-4419D531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5135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A2409-EEE1-F84D-84D8-129C5E672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C48B6A4-2B0D-1745-A779-B47EFFA7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12F901-7DBE-1840-ADDB-A03AACE7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E9E6472-AABD-4E45-8B06-739EC00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4974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DE9410-2C41-994A-99A5-4C3071DDB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A00D355-6295-9A4F-8AED-3C419A15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4D76E2-33AF-CB43-9D0F-61BC756D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681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28328-8B2C-E54C-8D1E-FB887C83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A13417-7273-5A41-8D4F-05DC08A44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14DC72-F219-4A46-A11B-E35FC8CF6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DF1BE4-178F-1E4C-9066-E9F7FF714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E56F0B-8275-C143-9421-E0203B196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C31B44-5054-B944-B6A9-3350411B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871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73F3A-A672-6D41-9350-30FAEDE9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825E0CB-9AF0-7441-8E0D-BA087800E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5995EC-F541-9D4E-9F3D-437DAC0A7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B23054-DB59-D140-8A9C-D58D9F99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097292-9C0F-A141-AC5F-4B033F0D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47782E-EAC1-524E-A448-E7B97E7C4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4634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AD338-0027-C543-BBD0-14D2F11C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C18C58-9813-8C44-B922-3B52C9CCF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DEBA80-660E-CA49-8100-ED3FDED00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2BA2-DE3E-2243-BB53-0146A3148863}" type="datetimeFigureOut">
              <a:rPr lang="x-none" smtClean="0"/>
              <a:t>24.12.2025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1789B4-4232-534F-BABB-5E1D2F00F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521C02-439A-F04C-93D7-8C1EF43BC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DA5D5-0078-EA49-BF21-8843D14FCDB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825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2A0D1-1B40-C246-AC44-3F5652206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1294FA0-FCBC-D34A-A2FA-B00034DF83F2}"/>
              </a:ext>
            </a:extLst>
          </p:cNvPr>
          <p:cNvSpPr txBox="1">
            <a:spLocks/>
          </p:cNvSpPr>
          <p:nvPr/>
        </p:nvSpPr>
        <p:spPr>
          <a:xfrm>
            <a:off x="677600" y="1436693"/>
            <a:ext cx="6882766" cy="203755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Тема: </a:t>
            </a:r>
          </a:p>
          <a:p>
            <a:endParaRPr lang="ru-RU" sz="2400" b="1" dirty="0">
              <a:latin typeface="HelveticaNeueCyr" pitchFamily="50" charset="-52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ru-RU" sz="2400" b="1" dirty="0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АКТУАЛЬНЫЕ ИЗМЕНЕНИЯ В ГОСУДАРСТВЕННЫХ ЗАКУПКАХ </a:t>
            </a:r>
          </a:p>
          <a:p>
            <a:r>
              <a:rPr lang="ru-RU" sz="2400" b="1" dirty="0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в 2026  году</a:t>
            </a:r>
            <a:endParaRPr lang="ru-RU" sz="3200" b="1" dirty="0">
              <a:solidFill>
                <a:srgbClr val="C00000"/>
              </a:solidFill>
              <a:latin typeface="HelveticaNeueCyr" pitchFamily="50" charset="-52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21981E-77FB-1F43-9C63-841AF10478CE}"/>
              </a:ext>
            </a:extLst>
          </p:cNvPr>
          <p:cNvSpPr txBox="1"/>
          <p:nvPr/>
        </p:nvSpPr>
        <p:spPr>
          <a:xfrm>
            <a:off x="4625009" y="3699833"/>
            <a:ext cx="4163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" b="1" dirty="0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Романова (</a:t>
            </a:r>
            <a:r>
              <a:rPr lang="ru-RU" sz="1800" b="1" dirty="0" err="1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Худайбергенова</a:t>
            </a:r>
            <a:r>
              <a:rPr lang="ru-RU" sz="1800" b="1" dirty="0">
                <a:latin typeface="HelveticaNeueCyr" pitchFamily="50" charset="-52"/>
                <a:ea typeface="Helvetica Neue" panose="02000503000000020004" pitchFamily="2" charset="0"/>
                <a:cs typeface="Helvetica Neue" panose="02000503000000020004" pitchFamily="2" charset="0"/>
              </a:rPr>
              <a:t>) Наталья Александровна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4CD6CF-AD55-8DE1-9789-92DE2BEAC57D}"/>
              </a:ext>
            </a:extLst>
          </p:cNvPr>
          <p:cNvSpPr txBox="1"/>
          <p:nvPr/>
        </p:nvSpPr>
        <p:spPr>
          <a:xfrm>
            <a:off x="4490720" y="4437055"/>
            <a:ext cx="465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1400" b="1" dirty="0">
                <a:latin typeface="Helvetica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Эксперт-практик по регламентированным закупкам Республики Казахстан </a:t>
            </a:r>
          </a:p>
        </p:txBody>
      </p:sp>
    </p:spTree>
    <p:extLst>
      <p:ext uri="{BB962C8B-B14F-4D97-AF65-F5344CB8AC3E}">
        <p14:creationId xmlns:p14="http://schemas.microsoft.com/office/powerpoint/2010/main" val="36543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2A0D1-1B40-C246-AC44-3F5652206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27C113A9-7DDB-F64B-EEC6-7414971DA6F0}"/>
              </a:ext>
            </a:extLst>
          </p:cNvPr>
          <p:cNvGrpSpPr/>
          <p:nvPr/>
        </p:nvGrpSpPr>
        <p:grpSpPr>
          <a:xfrm>
            <a:off x="406314" y="598953"/>
            <a:ext cx="8331372" cy="1997394"/>
            <a:chOff x="0" y="0"/>
            <a:chExt cx="8331372" cy="1997394"/>
          </a:xfrm>
          <a:solidFill>
            <a:srgbClr val="FF0000"/>
          </a:solidFill>
        </p:grpSpPr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BD0D86DC-496D-7F60-A8F5-47F8CF1569C5}"/>
                </a:ext>
              </a:extLst>
            </p:cNvPr>
            <p:cNvSpPr/>
            <p:nvPr/>
          </p:nvSpPr>
          <p:spPr>
            <a:xfrm>
              <a:off x="0" y="0"/>
              <a:ext cx="8331372" cy="199739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KZ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CDF8067-B09C-9587-2FF4-38764F49E8AF}"/>
                </a:ext>
              </a:extLst>
            </p:cNvPr>
            <p:cNvSpPr txBox="1"/>
            <p:nvPr/>
          </p:nvSpPr>
          <p:spPr>
            <a:xfrm>
              <a:off x="0" y="0"/>
              <a:ext cx="8331372" cy="1997394"/>
            </a:xfrm>
            <a:prstGeom prst="rect">
              <a:avLst/>
            </a:prstGeom>
            <a:solidFill>
              <a:srgbClr val="FF2600">
                <a:alpha val="86275"/>
              </a:srgb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400" b="1" kern="12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Основные нормативно-правовые документы, регулирующие процедуры закупок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400" b="1" kern="12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 в Республике Казахстан  в 2026 году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b="1" kern="1200" dirty="0">
                  <a:solidFill>
                    <a:schemeClr val="bg1"/>
                  </a:solidFill>
                  <a:highlight>
                    <a:srgbClr val="FFFF00"/>
                  </a:highlight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/>
              </a:r>
              <a:br>
                <a:rPr lang="ru-RU" sz="1800" b="1" kern="1200" dirty="0">
                  <a:solidFill>
                    <a:schemeClr val="bg1"/>
                  </a:solidFill>
                  <a:highlight>
                    <a:srgbClr val="FFFF00"/>
                  </a:highlight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</a:br>
              <a:endParaRPr kumimoji="0" lang="ru-RU" sz="1800" b="1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FF00"/>
                </a:highlight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9E0B8132-7178-7CC2-9D9A-A0C8CF9B186B}"/>
              </a:ext>
            </a:extLst>
          </p:cNvPr>
          <p:cNvGrpSpPr/>
          <p:nvPr/>
        </p:nvGrpSpPr>
        <p:grpSpPr>
          <a:xfrm>
            <a:off x="406314" y="3044874"/>
            <a:ext cx="3657686" cy="1569199"/>
            <a:chOff x="2710231" y="2632"/>
            <a:chExt cx="3058519" cy="1615462"/>
          </a:xfrm>
          <a:solidFill>
            <a:schemeClr val="bg1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FDA5E6C4-B4E5-40C6-A012-975C30341640}"/>
                </a:ext>
              </a:extLst>
            </p:cNvPr>
            <p:cNvSpPr/>
            <p:nvPr/>
          </p:nvSpPr>
          <p:spPr>
            <a:xfrm>
              <a:off x="2710231" y="2632"/>
              <a:ext cx="3058519" cy="152925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KZ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7B0958-CF43-9E96-D649-F36AE3935F1E}"/>
                </a:ext>
              </a:extLst>
            </p:cNvPr>
            <p:cNvSpPr txBox="1"/>
            <p:nvPr/>
          </p:nvSpPr>
          <p:spPr>
            <a:xfrm>
              <a:off x="2710231" y="88835"/>
              <a:ext cx="3058519" cy="152925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1" i="0" u="none" strike="noStrike" kern="1200" normalizeH="0" baseline="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kern="1200" normalizeH="0" baseline="0" dirty="0">
                  <a:solidFill>
                    <a:schemeClr val="tx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ЗАКОН РЕСПУБЛИКИ КАЗАХСТАН</a:t>
              </a:r>
            </a:p>
            <a:p>
              <a:pPr marL="0" lvl="0" indent="0" algn="ctr" defTabSz="91440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kumimoji="0" lang="ru-RU" b="1" i="0" u="none" strike="noStrike" kern="1200" normalizeH="0" baseline="0" dirty="0">
                  <a:solidFill>
                    <a:schemeClr val="tx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о государственных закупках</a:t>
              </a:r>
            </a:p>
            <a:p>
              <a:pPr marL="0" lvl="0" indent="0" algn="ctr" defTabSz="91440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endParaRPr lang="ru-RU" b="1" kern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lvl="0" indent="0" algn="ctr" defTabSz="91440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endParaRPr kumimoji="0" lang="ru-RU" b="1" i="0" u="none" strike="noStrike" kern="1200" normalizeH="0" baseline="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lvl="0" indent="0" algn="ctr" defTabSz="91440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kumimoji="0" lang="ru-RU" b="1" i="0" u="none" strike="noStrike" kern="1200" normalizeH="0" baseline="0" dirty="0">
                  <a:solidFill>
                    <a:schemeClr val="tx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с изменениями</a:t>
              </a:r>
            </a:p>
            <a:p>
              <a:pPr marL="0" lvl="0" indent="0" algn="ctr" defTabSz="91440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kumimoji="0" lang="ru-RU" b="1" i="0" u="none" strike="noStrike" kern="1200" normalizeH="0" baseline="0" dirty="0">
                  <a:solidFill>
                    <a:schemeClr val="tx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на 15 сентября   2025 года</a:t>
              </a:r>
            </a:p>
            <a:p>
              <a:pPr marL="0" lvl="0" indent="0" algn="ctr" defTabSz="91440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endParaRPr kumimoji="0" lang="ru-RU" b="1" i="0" u="none" strike="noStrike" kern="1200" normalizeH="0" baseline="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pPr marL="0" lvl="0" indent="0" algn="ctr" defTabSz="91440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endParaRPr kumimoji="0" lang="ru-RU" b="1" i="0" u="none" strike="noStrike" kern="1200" normalizeH="0" baseline="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2670AFF2-1CFD-8EFE-DCE9-96348080004B}"/>
              </a:ext>
            </a:extLst>
          </p:cNvPr>
          <p:cNvGrpSpPr/>
          <p:nvPr/>
        </p:nvGrpSpPr>
        <p:grpSpPr>
          <a:xfrm>
            <a:off x="5161279" y="3059082"/>
            <a:ext cx="3402170" cy="1466267"/>
            <a:chOff x="1764383" y="2176813"/>
            <a:chExt cx="4558173" cy="2718865"/>
          </a:xfrm>
          <a:solidFill>
            <a:schemeClr val="bg1">
              <a:alpha val="30980"/>
            </a:schemeClr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74C6093B-00D9-75BE-BFCF-A820FF208307}"/>
                </a:ext>
              </a:extLst>
            </p:cNvPr>
            <p:cNvSpPr/>
            <p:nvPr/>
          </p:nvSpPr>
          <p:spPr>
            <a:xfrm>
              <a:off x="1764384" y="2176813"/>
              <a:ext cx="4558172" cy="2683269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6EC3FB6-25C9-D119-FEEA-5679FE13EF69}"/>
                </a:ext>
              </a:extLst>
            </p:cNvPr>
            <p:cNvSpPr txBox="1"/>
            <p:nvPr/>
          </p:nvSpPr>
          <p:spPr>
            <a:xfrm>
              <a:off x="1764383" y="2212408"/>
              <a:ext cx="4558172" cy="268327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0" lang="ru-RU" b="1" i="0" u="none" strike="noStrike" kern="1200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ПРАВИЛА ОСУЩЕСТВЛЕНИЯ ГОСУДАРСТВЕННЫХ ЗАКУПОК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0" lang="ru-RU" b="1" i="0" u="none" strike="noStrike" kern="1200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 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0" lang="ru-RU" b="1" i="0" u="none" strike="noStrike" kern="1200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с изменениями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0" lang="ru-RU" b="1" i="0" u="none" strike="noStrike" kern="1200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на </a:t>
              </a:r>
              <a:r>
                <a:rPr kumimoji="0" lang="ru-RU" b="1" i="0" u="none" strike="noStrike" kern="1200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1 января 2026 года</a:t>
              </a:r>
              <a:endParaRPr kumimoji="0" lang="ru-RU" b="1" i="0" u="none" strike="noStrike" kern="1200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205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F05EC-D5EC-7FD4-CE79-0E1C40DB9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1E479-B715-6DF1-8E3F-D13441EAA4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97F7B3F-F434-0748-F75F-0674205B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0121828-C2F3-CB1B-4CC9-068B05CBC8AB}"/>
              </a:ext>
            </a:extLst>
          </p:cNvPr>
          <p:cNvSpPr txBox="1">
            <a:spLocks/>
          </p:cNvSpPr>
          <p:nvPr/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   </a:t>
            </a:r>
            <a:r>
              <a:rPr lang="ru-RU" sz="27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АКТУАЛЬНЫЕ ВОПРОСЫ на 2026 год </a:t>
            </a:r>
          </a:p>
        </p:txBody>
      </p:sp>
      <p:sp>
        <p:nvSpPr>
          <p:cNvPr id="5" name="Треугольник 4">
            <a:extLst>
              <a:ext uri="{FF2B5EF4-FFF2-40B4-BE49-F238E27FC236}">
                <a16:creationId xmlns:a16="http://schemas.microsoft.com/office/drawing/2014/main" id="{47BA0CB0-FBAC-EB2A-61FC-B6D8586633D1}"/>
              </a:ext>
            </a:extLst>
          </p:cNvPr>
          <p:cNvSpPr/>
          <p:nvPr/>
        </p:nvSpPr>
        <p:spPr>
          <a:xfrm>
            <a:off x="580887" y="1294151"/>
            <a:ext cx="3674385" cy="3674385"/>
          </a:xfrm>
          <a:prstGeom prst="triangle">
            <a:avLst/>
          </a:prstGeom>
          <a:solidFill>
            <a:srgbClr val="FF2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EAA2237C-6444-7851-4215-6D822443F99B}"/>
              </a:ext>
            </a:extLst>
          </p:cNvPr>
          <p:cNvGrpSpPr/>
          <p:nvPr/>
        </p:nvGrpSpPr>
        <p:grpSpPr>
          <a:xfrm>
            <a:off x="2521895" y="1562691"/>
            <a:ext cx="5735931" cy="1009059"/>
            <a:chOff x="2136921" y="430844"/>
            <a:chExt cx="6164905" cy="878689"/>
          </a:xfrm>
        </p:grpSpPr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id="{CA5213CC-F320-A094-0344-D3FE2F0F0F05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7" name="Скругленный прямоугольник 4">
              <a:extLst>
                <a:ext uri="{FF2B5EF4-FFF2-40B4-BE49-F238E27FC236}">
                  <a16:creationId xmlns:a16="http://schemas.microsoft.com/office/drawing/2014/main" id="{B763601C-8EA2-A182-D2FD-3F9C65331E7B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kern="1200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РЕЕСТР КАЗАХСТАНСКИХ  ПРОИЗВОДИТЕЛЕЙ</a:t>
              </a: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73882CB7-6FCC-1DD0-B3AC-58D8F10E3F27}"/>
              </a:ext>
            </a:extLst>
          </p:cNvPr>
          <p:cNvGrpSpPr/>
          <p:nvPr/>
        </p:nvGrpSpPr>
        <p:grpSpPr>
          <a:xfrm>
            <a:off x="2907975" y="2691998"/>
            <a:ext cx="5735931" cy="995421"/>
            <a:chOff x="2136921" y="430844"/>
            <a:chExt cx="6164905" cy="878689"/>
          </a:xfrm>
        </p:grpSpPr>
        <p:sp>
          <p:nvSpPr>
            <p:cNvPr id="19" name="Скругленный прямоугольник 18">
              <a:extLst>
                <a:ext uri="{FF2B5EF4-FFF2-40B4-BE49-F238E27FC236}">
                  <a16:creationId xmlns:a16="http://schemas.microsoft.com/office/drawing/2014/main" id="{D70FA3E9-3C1E-AE24-0924-E0A12812EE47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0" name="Скругленный прямоугольник 4">
              <a:extLst>
                <a:ext uri="{FF2B5EF4-FFF2-40B4-BE49-F238E27FC236}">
                  <a16:creationId xmlns:a16="http://schemas.microsoft.com/office/drawing/2014/main" id="{8EC303EC-F0AA-46E4-C21C-F39ACA122C06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kern="1200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НАЦИОНАЛЬНЫЙ КАТАЛОГ ТОВАРОВ</a:t>
              </a: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7C55E507-C3C5-F203-2406-2E8C9A9EDF32}"/>
              </a:ext>
            </a:extLst>
          </p:cNvPr>
          <p:cNvGrpSpPr/>
          <p:nvPr/>
        </p:nvGrpSpPr>
        <p:grpSpPr>
          <a:xfrm>
            <a:off x="3340483" y="3862383"/>
            <a:ext cx="5689503" cy="878689"/>
            <a:chOff x="2136921" y="430844"/>
            <a:chExt cx="6164905" cy="878689"/>
          </a:xfrm>
        </p:grpSpPr>
        <p:sp>
          <p:nvSpPr>
            <p:cNvPr id="24" name="Скругленный прямоугольник 23">
              <a:extLst>
                <a:ext uri="{FF2B5EF4-FFF2-40B4-BE49-F238E27FC236}">
                  <a16:creationId xmlns:a16="http://schemas.microsoft.com/office/drawing/2014/main" id="{9CF51D2B-2858-53EE-16B7-491B51D9363A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5" name="Скругленный прямоугольник 4">
              <a:extLst>
                <a:ext uri="{FF2B5EF4-FFF2-40B4-BE49-F238E27FC236}">
                  <a16:creationId xmlns:a16="http://schemas.microsoft.com/office/drawing/2014/main" id="{93A2FBF0-AEF0-9802-1253-27A21E61973D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СТАВКА НДС 16%</a:t>
              </a:r>
              <a:endParaRPr lang="ru-RU" sz="1600" b="1" kern="12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334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CAD8A-981D-7BA1-3BFE-2617BB9E2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C04EC4-CE13-7E91-9B0C-1077B0DED0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57D8F2-2AFF-F2F2-648F-C22B33AC5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3BFFEF7-8533-C0E1-972E-F35904FA0061}"/>
              </a:ext>
            </a:extLst>
          </p:cNvPr>
          <p:cNvSpPr txBox="1">
            <a:spLocks/>
          </p:cNvSpPr>
          <p:nvPr/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   </a:t>
            </a:r>
            <a:r>
              <a:rPr lang="ru-RU" sz="27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АКТУАЛЬНЫЕ ВОПРОСЫ на 2026 год </a:t>
            </a:r>
          </a:p>
        </p:txBody>
      </p:sp>
      <p:sp>
        <p:nvSpPr>
          <p:cNvPr id="5" name="Треугольник 4">
            <a:extLst>
              <a:ext uri="{FF2B5EF4-FFF2-40B4-BE49-F238E27FC236}">
                <a16:creationId xmlns:a16="http://schemas.microsoft.com/office/drawing/2014/main" id="{1C5D9ACB-2019-C92F-B4C0-3AB4F80E4302}"/>
              </a:ext>
            </a:extLst>
          </p:cNvPr>
          <p:cNvSpPr/>
          <p:nvPr/>
        </p:nvSpPr>
        <p:spPr>
          <a:xfrm>
            <a:off x="580887" y="1294151"/>
            <a:ext cx="3674385" cy="3674385"/>
          </a:xfrm>
          <a:prstGeom prst="triangle">
            <a:avLst/>
          </a:prstGeom>
          <a:solidFill>
            <a:srgbClr val="FF2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FD118889-7AFA-CE02-3A04-197BEA238AD4}"/>
              </a:ext>
            </a:extLst>
          </p:cNvPr>
          <p:cNvGrpSpPr/>
          <p:nvPr/>
        </p:nvGrpSpPr>
        <p:grpSpPr>
          <a:xfrm>
            <a:off x="2521895" y="1562691"/>
            <a:ext cx="5735931" cy="1009059"/>
            <a:chOff x="2136921" y="430844"/>
            <a:chExt cx="6164905" cy="878689"/>
          </a:xfrm>
        </p:grpSpPr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id="{D0663A1A-298D-2A39-2DA7-14B180CB53C5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7" name="Скругленный прямоугольник 4">
              <a:extLst>
                <a:ext uri="{FF2B5EF4-FFF2-40B4-BE49-F238E27FC236}">
                  <a16:creationId xmlns:a16="http://schemas.microsoft.com/office/drawing/2014/main" id="{3407F4E7-2462-1BFF-EB9D-BA37371FD490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kern="1200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СПЕЦИАЛЬНЫЙ НАЛОГОВЫЙ РЕЖИМ ИЛИ ОБЩЕУСТАНОВЛЕННЫЙ РЕЖИМ</a:t>
              </a: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6BD8DC1-6350-90FC-F294-BE8B3427948E}"/>
              </a:ext>
            </a:extLst>
          </p:cNvPr>
          <p:cNvGrpSpPr/>
          <p:nvPr/>
        </p:nvGrpSpPr>
        <p:grpSpPr>
          <a:xfrm>
            <a:off x="2907975" y="2691998"/>
            <a:ext cx="5735931" cy="995421"/>
            <a:chOff x="2136921" y="430844"/>
            <a:chExt cx="6164905" cy="878689"/>
          </a:xfrm>
        </p:grpSpPr>
        <p:sp>
          <p:nvSpPr>
            <p:cNvPr id="19" name="Скругленный прямоугольник 18">
              <a:extLst>
                <a:ext uri="{FF2B5EF4-FFF2-40B4-BE49-F238E27FC236}">
                  <a16:creationId xmlns:a16="http://schemas.microsoft.com/office/drawing/2014/main" id="{6E2FFE98-587B-3F8B-D6A0-84E8E74430FC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0" name="Скругленный прямоугольник 4">
              <a:extLst>
                <a:ext uri="{FF2B5EF4-FFF2-40B4-BE49-F238E27FC236}">
                  <a16:creationId xmlns:a16="http://schemas.microsoft.com/office/drawing/2014/main" id="{D94DB7B1-70E0-13CF-ED07-3B02A5AEE2F6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ЕДИНАЯ ПЛАТФОРМА ЗАКУПОК</a:t>
              </a:r>
              <a:endParaRPr lang="ru-RU" sz="1600" b="1" kern="12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A1EFB402-E6B7-517C-5680-654CF4059A75}"/>
              </a:ext>
            </a:extLst>
          </p:cNvPr>
          <p:cNvGrpSpPr/>
          <p:nvPr/>
        </p:nvGrpSpPr>
        <p:grpSpPr>
          <a:xfrm>
            <a:off x="3340483" y="3921911"/>
            <a:ext cx="5689503" cy="878689"/>
            <a:chOff x="2136921" y="430844"/>
            <a:chExt cx="6164905" cy="878689"/>
          </a:xfrm>
        </p:grpSpPr>
        <p:sp>
          <p:nvSpPr>
            <p:cNvPr id="24" name="Скругленный прямоугольник 23">
              <a:extLst>
                <a:ext uri="{FF2B5EF4-FFF2-40B4-BE49-F238E27FC236}">
                  <a16:creationId xmlns:a16="http://schemas.microsoft.com/office/drawing/2014/main" id="{04BC0A1C-9638-6908-D13F-694F3266BDD7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5" name="Скругленный прямоугольник 4">
              <a:extLst>
                <a:ext uri="{FF2B5EF4-FFF2-40B4-BE49-F238E27FC236}">
                  <a16:creationId xmlns:a16="http://schemas.microsoft.com/office/drawing/2014/main" id="{5C2549E1-6646-A491-F08D-80AA63128463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ОБЖАЛОВАНИЕ ЗАКУПОК</a:t>
              </a:r>
              <a:endParaRPr lang="ru-RU" sz="1600" b="1" kern="12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960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8DCB7-7D8E-DC23-330E-F0233961F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28485-00D5-C909-9C86-79BCACF9DD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076CCB-B48E-D4E6-FAF8-6E63ED27E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816E2E-CC7D-AE6A-23F9-B5B163DAD35C}"/>
              </a:ext>
            </a:extLst>
          </p:cNvPr>
          <p:cNvSpPr txBox="1">
            <a:spLocks/>
          </p:cNvSpPr>
          <p:nvPr/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   </a:t>
            </a:r>
            <a:r>
              <a:rPr lang="ru-RU" sz="27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АКТУАЛЬНЫЕ ВОПРОСЫ на 2026 год </a:t>
            </a:r>
          </a:p>
        </p:txBody>
      </p:sp>
      <p:sp>
        <p:nvSpPr>
          <p:cNvPr id="5" name="Треугольник 4">
            <a:extLst>
              <a:ext uri="{FF2B5EF4-FFF2-40B4-BE49-F238E27FC236}">
                <a16:creationId xmlns:a16="http://schemas.microsoft.com/office/drawing/2014/main" id="{D1BDD16F-B481-DF32-9940-04FC698A432C}"/>
              </a:ext>
            </a:extLst>
          </p:cNvPr>
          <p:cNvSpPr/>
          <p:nvPr/>
        </p:nvSpPr>
        <p:spPr>
          <a:xfrm>
            <a:off x="580887" y="1294151"/>
            <a:ext cx="3674385" cy="3674385"/>
          </a:xfrm>
          <a:prstGeom prst="triangle">
            <a:avLst/>
          </a:prstGeom>
          <a:solidFill>
            <a:srgbClr val="FF2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DA86C48-3C55-76D8-7876-DA079B2721ED}"/>
              </a:ext>
            </a:extLst>
          </p:cNvPr>
          <p:cNvGrpSpPr/>
          <p:nvPr/>
        </p:nvGrpSpPr>
        <p:grpSpPr>
          <a:xfrm>
            <a:off x="2521895" y="1562691"/>
            <a:ext cx="5735931" cy="1009059"/>
            <a:chOff x="2136921" y="430844"/>
            <a:chExt cx="6164905" cy="878689"/>
          </a:xfrm>
        </p:grpSpPr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id="{31FE43A9-2727-8D25-7256-8BA66ADFD164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17" name="Скругленный прямоугольник 4">
              <a:extLst>
                <a:ext uri="{FF2B5EF4-FFF2-40B4-BE49-F238E27FC236}">
                  <a16:creationId xmlns:a16="http://schemas.microsoft.com/office/drawing/2014/main" id="{E196ADB2-9292-56AD-5D8F-ABE90F0CB957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kern="1200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ОПЫТ РАБОТЫ В КОНКУРСЕ</a:t>
              </a: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A0B91B7C-3C2D-871A-DA5B-9B74947E8005}"/>
              </a:ext>
            </a:extLst>
          </p:cNvPr>
          <p:cNvGrpSpPr/>
          <p:nvPr/>
        </p:nvGrpSpPr>
        <p:grpSpPr>
          <a:xfrm>
            <a:off x="2907975" y="2691998"/>
            <a:ext cx="5735931" cy="995421"/>
            <a:chOff x="2136921" y="430844"/>
            <a:chExt cx="6164905" cy="878689"/>
          </a:xfrm>
        </p:grpSpPr>
        <p:sp>
          <p:nvSpPr>
            <p:cNvPr id="19" name="Скругленный прямоугольник 18">
              <a:extLst>
                <a:ext uri="{FF2B5EF4-FFF2-40B4-BE49-F238E27FC236}">
                  <a16:creationId xmlns:a16="http://schemas.microsoft.com/office/drawing/2014/main" id="{D0EF6AFF-68F3-7224-8D56-A32A9C08470C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0" name="Скругленный прямоугольник 4">
              <a:extLst>
                <a:ext uri="{FF2B5EF4-FFF2-40B4-BE49-F238E27FC236}">
                  <a16:creationId xmlns:a16="http://schemas.microsoft.com/office/drawing/2014/main" id="{BBA7309A-9E61-B6F6-BACF-CCD37AB7361F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УСЛОВНАЯ СКИДКА</a:t>
              </a:r>
              <a:endParaRPr lang="ru-RU" sz="1600" b="1" kern="12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CA6E70A6-581A-2EA5-D9FD-50CF6122A31F}"/>
              </a:ext>
            </a:extLst>
          </p:cNvPr>
          <p:cNvGrpSpPr/>
          <p:nvPr/>
        </p:nvGrpSpPr>
        <p:grpSpPr>
          <a:xfrm>
            <a:off x="3340483" y="3921911"/>
            <a:ext cx="5689503" cy="878689"/>
            <a:chOff x="2136921" y="430844"/>
            <a:chExt cx="6164905" cy="878689"/>
          </a:xfrm>
        </p:grpSpPr>
        <p:sp>
          <p:nvSpPr>
            <p:cNvPr id="24" name="Скругленный прямоугольник 23">
              <a:extLst>
                <a:ext uri="{FF2B5EF4-FFF2-40B4-BE49-F238E27FC236}">
                  <a16:creationId xmlns:a16="http://schemas.microsoft.com/office/drawing/2014/main" id="{ED78CFB6-99D9-BC83-3A10-4166062D962D}"/>
                </a:ext>
              </a:extLst>
            </p:cNvPr>
            <p:cNvSpPr/>
            <p:nvPr/>
          </p:nvSpPr>
          <p:spPr>
            <a:xfrm>
              <a:off x="2136921" y="430844"/>
              <a:ext cx="6164905" cy="878689"/>
            </a:xfrm>
            <a:prstGeom prst="roundRect">
              <a:avLst/>
            </a:prstGeom>
            <a:solidFill>
              <a:srgbClr val="FF93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KZ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  <p:sp>
          <p:nvSpPr>
            <p:cNvPr id="25" name="Скругленный прямоугольник 4">
              <a:extLst>
                <a:ext uri="{FF2B5EF4-FFF2-40B4-BE49-F238E27FC236}">
                  <a16:creationId xmlns:a16="http://schemas.microsoft.com/office/drawing/2014/main" id="{F3450CC0-CC27-A708-42F4-8FE1F327EA3C}"/>
                </a:ext>
              </a:extLst>
            </p:cNvPr>
            <p:cNvSpPr txBox="1"/>
            <p:nvPr/>
          </p:nvSpPr>
          <p:spPr>
            <a:xfrm>
              <a:off x="2179815" y="473738"/>
              <a:ext cx="6079117" cy="792901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1" dirty="0">
                  <a:solidFill>
                    <a:srgbClr val="00000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АНТИДЕМПИНГОВЫЕ МЕРЫ</a:t>
              </a:r>
              <a:endParaRPr lang="ru-RU" sz="1600" b="1" kern="12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7435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2A0D1-1B40-C246-AC44-3F5652206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Изменения на 2025 год</a:t>
            </a:r>
            <a:endParaRPr lang="x-none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372AFD-F309-0A43-8CB2-94ECA45AC093}"/>
              </a:ext>
            </a:extLst>
          </p:cNvPr>
          <p:cNvSpPr txBox="1"/>
          <p:nvPr/>
        </p:nvSpPr>
        <p:spPr>
          <a:xfrm>
            <a:off x="244686" y="1513818"/>
            <a:ext cx="8654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Благодарим за внимание!</a:t>
            </a:r>
            <a:endParaRPr lang="ru-RU" sz="3600" dirty="0">
              <a:solidFill>
                <a:srgbClr val="C0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07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136</Words>
  <Application>Microsoft Office PowerPoint</Application>
  <PresentationFormat>Экран (16:9)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Helvetica</vt:lpstr>
      <vt:lpstr>Helvetica Neue</vt:lpstr>
      <vt:lpstr>Helvetica Neue Condensed</vt:lpstr>
      <vt:lpstr>HelveticaNeueCyr</vt:lpstr>
      <vt:lpstr>Тема Office</vt:lpstr>
      <vt:lpstr>Изменения на 2025 год</vt:lpstr>
      <vt:lpstr>Изменения на 2025 год</vt:lpstr>
      <vt:lpstr>Изменения на 2025 год</vt:lpstr>
      <vt:lpstr>Изменения на 2025 год</vt:lpstr>
      <vt:lpstr>Изменения на 2025 год</vt:lpstr>
      <vt:lpstr>Изменения на 2025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на 2025 год</dc:title>
  <dc:creator>Microsoft Office User</dc:creator>
  <cp:lastModifiedBy>Элина Черногрицкая</cp:lastModifiedBy>
  <cp:revision>24</cp:revision>
  <dcterms:created xsi:type="dcterms:W3CDTF">2025-01-14T18:38:05Z</dcterms:created>
  <dcterms:modified xsi:type="dcterms:W3CDTF">2025-12-24T04:00:41Z</dcterms:modified>
</cp:coreProperties>
</file>